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2"/>
  </p:notesMasterIdLst>
  <p:handoutMasterIdLst>
    <p:handoutMasterId r:id="rId23"/>
  </p:handoutMasterIdLst>
  <p:sldIdLst>
    <p:sldId id="292" r:id="rId5"/>
    <p:sldId id="314" r:id="rId6"/>
    <p:sldId id="316" r:id="rId7"/>
    <p:sldId id="295" r:id="rId8"/>
    <p:sldId id="296" r:id="rId9"/>
    <p:sldId id="297" r:id="rId10"/>
    <p:sldId id="298" r:id="rId11"/>
    <p:sldId id="300" r:id="rId12"/>
    <p:sldId id="301" r:id="rId13"/>
    <p:sldId id="302" r:id="rId14"/>
    <p:sldId id="308" r:id="rId15"/>
    <p:sldId id="309" r:id="rId16"/>
    <p:sldId id="310" r:id="rId17"/>
    <p:sldId id="311" r:id="rId18"/>
    <p:sldId id="312" r:id="rId19"/>
    <p:sldId id="313" r:id="rId20"/>
    <p:sldId id="293" r:id="rId21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F6F"/>
    <a:srgbClr val="00ACB6"/>
    <a:srgbClr val="013D61"/>
    <a:srgbClr val="F3703A"/>
    <a:srgbClr val="515083"/>
    <a:srgbClr val="2F305C"/>
    <a:srgbClr val="3C4798"/>
    <a:srgbClr val="E68637"/>
    <a:srgbClr val="F6A287"/>
    <a:srgbClr val="E98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233" autoAdjust="0"/>
    <p:restoredTop sz="94639" autoAdjust="0"/>
  </p:normalViewPr>
  <p:slideViewPr>
    <p:cSldViewPr snapToGrid="0">
      <p:cViewPr varScale="1">
        <p:scale>
          <a:sx n="71" d="100"/>
          <a:sy n="71" d="100"/>
        </p:scale>
        <p:origin x="200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08/05/25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08/05/25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D945A0D-0BC2-5D67-1B64-3021BAD7B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" y="0"/>
            <a:ext cx="501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0644" y="1005651"/>
            <a:ext cx="6620935" cy="2369259"/>
          </a:xfrm>
        </p:spPr>
        <p:txBody>
          <a:bodyPr>
            <a:normAutofit fontScale="90000"/>
          </a:bodyPr>
          <a:lstStyle/>
          <a:p>
            <a:r>
              <a:rPr lang="it-IT" b="1" i="0" dirty="0">
                <a:solidFill>
                  <a:srgbClr val="000000"/>
                </a:solidFill>
                <a:effectLst/>
                <a:latin typeface="ACADEMY ENGRAVED LET PLAIN:1.0" panose="02000000000000000000" pitchFamily="2" charset="0"/>
              </a:rPr>
              <a:t>SAGI E SAJI COME CHIRURGIA DI REVISIONE</a:t>
            </a:r>
            <a:endParaRPr lang="it-IT" dirty="0">
              <a:latin typeface="ACADEMY ENGRAVED LET PLAIN:1.0" panose="02000000000000000000" pitchFamily="2" charset="0"/>
            </a:endParaRPr>
          </a:p>
        </p:txBody>
      </p:sp>
      <p:sp>
        <p:nvSpPr>
          <p:cNvPr id="2" name="Sottotitolo 3">
            <a:extLst>
              <a:ext uri="{FF2B5EF4-FFF2-40B4-BE49-F238E27FC236}">
                <a16:creationId xmlns:a16="http://schemas.microsoft.com/office/drawing/2014/main" id="{2CBA31AD-CB7C-F18E-1A35-C6F731990DA4}"/>
              </a:ext>
            </a:extLst>
          </p:cNvPr>
          <p:cNvSpPr txBox="1">
            <a:spLocks/>
          </p:cNvSpPr>
          <p:nvPr/>
        </p:nvSpPr>
        <p:spPr>
          <a:xfrm>
            <a:off x="7043348" y="4047625"/>
            <a:ext cx="4988231" cy="1774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2400" kern="12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sz="1400" b="1" dirty="0">
                <a:solidFill>
                  <a:srgbClr val="00ACB6"/>
                </a:solidFill>
                <a:latin typeface="Georgia" panose="02040502050405020303" pitchFamily="18" charset="0"/>
              </a:rPr>
              <a:t>DR CRISTIANO GIARDIELLO</a:t>
            </a:r>
          </a:p>
          <a:p>
            <a:r>
              <a:rPr lang="it-IT" altLang="it-IT" sz="1200" b="1" dirty="0">
                <a:solidFill>
                  <a:srgbClr val="00ACB6"/>
                </a:solidFill>
                <a:latin typeface="Georgia" panose="02040502050405020303" pitchFamily="18" charset="0"/>
              </a:rPr>
              <a:t>Direttore U.O. Chirurgia Generale, d’Urgenza e Metabolica e del Centro di Eccellenza per lo Studio ed il trattamento integrato dell’Obesità</a:t>
            </a:r>
            <a:br>
              <a:rPr lang="it-IT" altLang="it-IT" sz="1200" b="1" dirty="0">
                <a:solidFill>
                  <a:srgbClr val="00ACB6"/>
                </a:solidFill>
                <a:latin typeface="Georgia" panose="02040502050405020303" pitchFamily="18" charset="0"/>
              </a:rPr>
            </a:br>
            <a:r>
              <a:rPr lang="it-IT" altLang="it-IT" sz="1200" b="1" dirty="0">
                <a:solidFill>
                  <a:srgbClr val="00ACB6"/>
                </a:solidFill>
                <a:latin typeface="Georgia" panose="02040502050405020303" pitchFamily="18" charset="0"/>
              </a:rPr>
              <a:t>PO Pineta Grande, Castelvolturno (CE)</a:t>
            </a:r>
            <a:br>
              <a:rPr lang="it-IT" altLang="it-IT" sz="1200" b="1" dirty="0">
                <a:solidFill>
                  <a:srgbClr val="00ACB6"/>
                </a:solidFill>
                <a:latin typeface="Georgia" panose="02040502050405020303" pitchFamily="18" charset="0"/>
              </a:rPr>
            </a:br>
            <a:endParaRPr lang="it-IT" altLang="it-IT" sz="1200" b="1" dirty="0">
              <a:solidFill>
                <a:srgbClr val="00ACB6"/>
              </a:solidFill>
              <a:latin typeface="Georgia" panose="02040502050405020303" pitchFamily="18" charset="0"/>
            </a:endParaRPr>
          </a:p>
          <a:p>
            <a:r>
              <a:rPr lang="it-IT" altLang="it-IT" sz="1200" b="1" dirty="0">
                <a:solidFill>
                  <a:srgbClr val="00ACB6"/>
                </a:solidFill>
                <a:latin typeface="Georgia" panose="02040502050405020303" pitchFamily="18" charset="0"/>
              </a:rPr>
              <a:t>Senior Consultant Centro di Chirurgia </a:t>
            </a:r>
            <a:r>
              <a:rPr lang="it-IT" altLang="it-IT" sz="1200" b="1" dirty="0" err="1">
                <a:solidFill>
                  <a:srgbClr val="00ACB6"/>
                </a:solidFill>
                <a:latin typeface="Georgia" panose="02040502050405020303" pitchFamily="18" charset="0"/>
              </a:rPr>
              <a:t>Bariatrica</a:t>
            </a:r>
            <a:br>
              <a:rPr lang="it-IT" altLang="it-IT" sz="1200" b="1" dirty="0">
                <a:solidFill>
                  <a:srgbClr val="00ACB6"/>
                </a:solidFill>
                <a:latin typeface="Georgia" panose="02040502050405020303" pitchFamily="18" charset="0"/>
              </a:rPr>
            </a:br>
            <a:r>
              <a:rPr lang="it-IT" altLang="it-IT" sz="1200" b="1" dirty="0">
                <a:solidFill>
                  <a:srgbClr val="00ACB6"/>
                </a:solidFill>
                <a:latin typeface="Georgia" panose="02040502050405020303" pitchFamily="18" charset="0"/>
              </a:rPr>
              <a:t>IRCCS Saverio de Bellis, Castellana Grotte (BA)</a:t>
            </a:r>
            <a:endParaRPr lang="it-IT" sz="1200" b="1" dirty="0">
              <a:solidFill>
                <a:srgbClr val="00ACB6"/>
              </a:solidFill>
              <a:latin typeface="Georgia" panose="02040502050405020303" pitchFamily="18" charset="0"/>
            </a:endParaRPr>
          </a:p>
          <a:p>
            <a:endParaRPr lang="it-IT" altLang="it-IT" sz="1200" b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B06F7A5-7DD1-CD11-7055-3DE570E9A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98" y="4389120"/>
            <a:ext cx="1784025" cy="96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1">
            <a:extLst>
              <a:ext uri="{FF2B5EF4-FFF2-40B4-BE49-F238E27FC236}">
                <a16:creationId xmlns:a16="http://schemas.microsoft.com/office/drawing/2014/main" id="{8177BCED-DD4F-9102-93A7-A0C064E5D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t="-2148"/>
          <a:stretch>
            <a:fillRect/>
          </a:stretch>
        </p:blipFill>
        <p:spPr bwMode="auto">
          <a:xfrm>
            <a:off x="5410644" y="5743835"/>
            <a:ext cx="1679879" cy="75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190B12-79B5-F086-C3A9-36EE545134D1}"/>
              </a:ext>
            </a:extLst>
          </p:cNvPr>
          <p:cNvSpPr txBox="1"/>
          <p:nvPr/>
        </p:nvSpPr>
        <p:spPr>
          <a:xfrm>
            <a:off x="614363" y="949481"/>
            <a:ext cx="1593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latin typeface="ACADEMY ENGRAVED LET PLAIN:1.0" panose="02000000000000000000" pitchFamily="2" charset="0"/>
              </a:rPr>
              <a:t>SAJI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F83FC2-F28B-54D1-EC2E-FEBED19E1498}"/>
              </a:ext>
            </a:extLst>
          </p:cNvPr>
          <p:cNvSpPr txBox="1"/>
          <p:nvPr/>
        </p:nvSpPr>
        <p:spPr>
          <a:xfrm>
            <a:off x="350436" y="2060122"/>
            <a:ext cx="6562428" cy="2344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it-IT" sz="2000" dirty="0">
                <a:latin typeface="Georgia" panose="02040502050405020303" pitchFamily="18" charset="0"/>
              </a:rPr>
              <a:t>Intervento malassorbitivo standardizzato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it-IT" sz="2000" dirty="0">
                <a:latin typeface="Georgia" panose="02040502050405020303" pitchFamily="18" charset="0"/>
              </a:rPr>
              <a:t>Tecnicamente «semplice»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it-IT" sz="2000" dirty="0">
                <a:latin typeface="Georgia" panose="02040502050405020303" pitchFamily="18" charset="0"/>
              </a:rPr>
              <a:t>Basso rischio complicanze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it-IT" sz="2000" dirty="0">
                <a:latin typeface="Georgia" panose="02040502050405020303" pitchFamily="18" charset="0"/>
              </a:rPr>
              <a:t>Risoluzione delle comorbidità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it-IT" sz="2000" dirty="0">
                <a:latin typeface="Georgia" panose="02040502050405020303" pitchFamily="18" charset="0"/>
              </a:rPr>
              <a:t>% EWL soddisfacente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70A3A51-C149-E972-CC5F-B259B1C58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336" y="760491"/>
            <a:ext cx="46228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6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190B12-79B5-F086-C3A9-36EE545134D1}"/>
              </a:ext>
            </a:extLst>
          </p:cNvPr>
          <p:cNvSpPr txBox="1"/>
          <p:nvPr/>
        </p:nvSpPr>
        <p:spPr>
          <a:xfrm>
            <a:off x="-140263" y="263169"/>
            <a:ext cx="2340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atin typeface="ACADEMY ENGRAVED LET PLAIN:1.0" panose="02000000000000000000" pitchFamily="2" charset="0"/>
              </a:rPr>
              <a:t>SAJI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F83FC2-F28B-54D1-EC2E-FEBED19E1498}"/>
              </a:ext>
            </a:extLst>
          </p:cNvPr>
          <p:cNvSpPr txBox="1"/>
          <p:nvPr/>
        </p:nvSpPr>
        <p:spPr>
          <a:xfrm>
            <a:off x="1743456" y="263169"/>
            <a:ext cx="10314432" cy="1002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100" b="1" dirty="0">
                <a:solidFill>
                  <a:srgbClr val="FF0000"/>
                </a:solidFill>
                <a:latin typeface="Georgia" panose="02040502050405020303" pitchFamily="18" charset="0"/>
              </a:rPr>
              <a:t>1.2. Intervento malassorbitivo standardizzato e tecnicamente «semplice»</a:t>
            </a:r>
          </a:p>
          <a:p>
            <a:pPr>
              <a:lnSpc>
                <a:spcPct val="150000"/>
              </a:lnSpc>
            </a:pPr>
            <a:endParaRPr lang="it-IT" sz="21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9BAC03-5B9A-3329-CA10-9BAABA0B1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972" y="1577251"/>
            <a:ext cx="9406055" cy="44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60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F83FC2-F28B-54D1-EC2E-FEBED19E1498}"/>
              </a:ext>
            </a:extLst>
          </p:cNvPr>
          <p:cNvSpPr txBox="1"/>
          <p:nvPr/>
        </p:nvSpPr>
        <p:spPr>
          <a:xfrm>
            <a:off x="2349345" y="263169"/>
            <a:ext cx="8321760" cy="57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3. Basso rischio complicanze</a:t>
            </a:r>
          </a:p>
        </p:txBody>
      </p:sp>
      <p:pic>
        <p:nvPicPr>
          <p:cNvPr id="5" name="Immagine 4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06A949B7-C4A8-A81D-87A9-65376C9C46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1"/>
          <a:stretch/>
        </p:blipFill>
        <p:spPr>
          <a:xfrm>
            <a:off x="52194" y="1137709"/>
            <a:ext cx="4594303" cy="2679376"/>
          </a:xfrm>
          <a:prstGeom prst="rect">
            <a:avLst/>
          </a:prstGeom>
        </p:spPr>
      </p:pic>
      <p:pic>
        <p:nvPicPr>
          <p:cNvPr id="6" name="Immagine 5" descr="Immagine che contiene testo, schermata, ricevuta, linea&#10;&#10;Descrizione generata automaticamente">
            <a:extLst>
              <a:ext uri="{FF2B5EF4-FFF2-40B4-BE49-F238E27FC236}">
                <a16:creationId xmlns:a16="http://schemas.microsoft.com/office/drawing/2014/main" id="{9C3443B5-49B2-257A-BA8C-065BD0581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7" y="2569693"/>
            <a:ext cx="7255425" cy="315059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6E0A1D9-641E-442F-826C-A65B9CBB7AA1}"/>
              </a:ext>
            </a:extLst>
          </p:cNvPr>
          <p:cNvSpPr txBox="1"/>
          <p:nvPr/>
        </p:nvSpPr>
        <p:spPr>
          <a:xfrm>
            <a:off x="-140263" y="263169"/>
            <a:ext cx="2340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atin typeface="ACADEMY ENGRAVED LET PLAIN:1.0" panose="02000000000000000000" pitchFamily="2" charset="0"/>
              </a:rPr>
              <a:t>SAJI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7CF1D0-895A-08A7-9A4C-9F9D7E2F8E8E}"/>
              </a:ext>
            </a:extLst>
          </p:cNvPr>
          <p:cNvSpPr txBox="1"/>
          <p:nvPr/>
        </p:nvSpPr>
        <p:spPr>
          <a:xfrm>
            <a:off x="56111" y="3817085"/>
            <a:ext cx="6172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Peri-operative (30 days) </a:t>
            </a:r>
            <a:r>
              <a:rPr lang="it-IT" sz="120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complications</a:t>
            </a:r>
            <a:endParaRPr lang="it-IT" sz="120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2A7BFDC-5160-3CA6-B19F-5C911CB5602B}"/>
              </a:ext>
            </a:extLst>
          </p:cNvPr>
          <p:cNvSpPr txBox="1"/>
          <p:nvPr/>
        </p:nvSpPr>
        <p:spPr>
          <a:xfrm>
            <a:off x="4646497" y="5720291"/>
            <a:ext cx="6172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Medium-</a:t>
            </a:r>
            <a:r>
              <a:rPr lang="it-IT" sz="120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term</a:t>
            </a:r>
            <a:r>
              <a:rPr lang="it-IT" sz="120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complications</a:t>
            </a:r>
            <a:r>
              <a:rPr lang="it-IT" sz="120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(48 </a:t>
            </a:r>
            <a:r>
              <a:rPr lang="it-IT" sz="120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months</a:t>
            </a:r>
            <a:r>
              <a:rPr lang="it-IT" sz="120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0240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F83FC2-F28B-54D1-EC2E-FEBED19E1498}"/>
              </a:ext>
            </a:extLst>
          </p:cNvPr>
          <p:cNvSpPr txBox="1"/>
          <p:nvPr/>
        </p:nvSpPr>
        <p:spPr>
          <a:xfrm>
            <a:off x="3026517" y="263169"/>
            <a:ext cx="8321760" cy="57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4. Risoluzione delle comorbidità</a:t>
            </a:r>
          </a:p>
        </p:txBody>
      </p:sp>
      <p:pic>
        <p:nvPicPr>
          <p:cNvPr id="4" name="Immagine 3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3456F266-7928-083F-E1D2-E630E7C37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397889"/>
            <a:ext cx="10759401" cy="406222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0775880-4AC4-A3AC-1F22-065322A469B1}"/>
              </a:ext>
            </a:extLst>
          </p:cNvPr>
          <p:cNvSpPr txBox="1"/>
          <p:nvPr/>
        </p:nvSpPr>
        <p:spPr>
          <a:xfrm>
            <a:off x="-140263" y="263169"/>
            <a:ext cx="2340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atin typeface="ACADEMY ENGRAVED LET PLAIN:1.0" panose="02000000000000000000" pitchFamily="2" charset="0"/>
              </a:rPr>
              <a:t>SAJI</a:t>
            </a:r>
          </a:p>
        </p:txBody>
      </p:sp>
    </p:spTree>
    <p:extLst>
      <p:ext uri="{BB962C8B-B14F-4D97-AF65-F5344CB8AC3E}">
        <p14:creationId xmlns:p14="http://schemas.microsoft.com/office/powerpoint/2010/main" val="4251440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F83FC2-F28B-54D1-EC2E-FEBED19E1498}"/>
              </a:ext>
            </a:extLst>
          </p:cNvPr>
          <p:cNvSpPr txBox="1"/>
          <p:nvPr/>
        </p:nvSpPr>
        <p:spPr>
          <a:xfrm>
            <a:off x="3026517" y="263169"/>
            <a:ext cx="8321760" cy="57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5. % EWL soddisfacente</a:t>
            </a:r>
          </a:p>
        </p:txBody>
      </p:sp>
      <p:pic>
        <p:nvPicPr>
          <p:cNvPr id="5" name="Immagine 4" descr="Immagine che contiene testo, schermata, ricevuta, Carattere&#10;&#10;Descrizione generata automaticamente">
            <a:extLst>
              <a:ext uri="{FF2B5EF4-FFF2-40B4-BE49-F238E27FC236}">
                <a16:creationId xmlns:a16="http://schemas.microsoft.com/office/drawing/2014/main" id="{12726586-1AA5-3C1E-EE3C-392BC1BEA4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1" t="-1676"/>
          <a:stretch/>
        </p:blipFill>
        <p:spPr>
          <a:xfrm>
            <a:off x="1298448" y="1572768"/>
            <a:ext cx="8463034" cy="332841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2D8F0DF-420D-B967-24C7-1DBD87DE595C}"/>
              </a:ext>
            </a:extLst>
          </p:cNvPr>
          <p:cNvSpPr txBox="1"/>
          <p:nvPr/>
        </p:nvSpPr>
        <p:spPr>
          <a:xfrm>
            <a:off x="-140263" y="263169"/>
            <a:ext cx="2340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atin typeface="ACADEMY ENGRAVED LET PLAIN:1.0" panose="02000000000000000000" pitchFamily="2" charset="0"/>
              </a:rPr>
              <a:t>SAJI</a:t>
            </a:r>
          </a:p>
        </p:txBody>
      </p:sp>
    </p:spTree>
    <p:extLst>
      <p:ext uri="{BB962C8B-B14F-4D97-AF65-F5344CB8AC3E}">
        <p14:creationId xmlns:p14="http://schemas.microsoft.com/office/powerpoint/2010/main" val="99337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62D8F0DF-420D-B967-24C7-1DBD87DE595C}"/>
              </a:ext>
            </a:extLst>
          </p:cNvPr>
          <p:cNvSpPr txBox="1"/>
          <p:nvPr/>
        </p:nvSpPr>
        <p:spPr>
          <a:xfrm>
            <a:off x="316937" y="439015"/>
            <a:ext cx="11033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atin typeface="ACADEMY ENGRAVED LET PLAIN:1.0" panose="02000000000000000000" pitchFamily="2" charset="0"/>
              </a:rPr>
              <a:t>ATTENZIONE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98E78B3-C307-728A-FB0A-8891D02F6FBF}"/>
              </a:ext>
            </a:extLst>
          </p:cNvPr>
          <p:cNvSpPr txBox="1">
            <a:spLocks/>
          </p:cNvSpPr>
          <p:nvPr/>
        </p:nvSpPr>
        <p:spPr>
          <a:xfrm>
            <a:off x="540874" y="1548554"/>
            <a:ext cx="10058400" cy="3760891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dirty="0">
                <a:latin typeface="Georgia" panose="02040502050405020303" pitchFamily="18" charset="0"/>
              </a:rPr>
              <a:t>- Rischio aumentato di deficit </a:t>
            </a:r>
            <a:r>
              <a:rPr lang="it-IT" sz="2400" dirty="0" err="1">
                <a:latin typeface="Georgia" panose="02040502050405020303" pitchFamily="18" charset="0"/>
              </a:rPr>
              <a:t>micronutrizionali</a:t>
            </a:r>
            <a:endParaRPr lang="it-IT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it-IT" sz="2400" dirty="0">
                <a:latin typeface="Georgia" panose="02040502050405020303" pitchFamily="18" charset="0"/>
              </a:rPr>
              <a:t>- Supplementazione obbligatoria (</a:t>
            </a:r>
            <a:r>
              <a:rPr lang="it-IT" sz="2400" dirty="0" err="1">
                <a:latin typeface="Georgia" panose="02040502050405020303" pitchFamily="18" charset="0"/>
              </a:rPr>
              <a:t>vit</a:t>
            </a:r>
            <a:r>
              <a:rPr lang="it-IT" sz="2400" dirty="0">
                <a:latin typeface="Georgia" panose="02040502050405020303" pitchFamily="18" charset="0"/>
              </a:rPr>
              <a:t>. ADEK, B12, calcio, ferro)</a:t>
            </a:r>
          </a:p>
          <a:p>
            <a:pPr marL="0" indent="0">
              <a:buNone/>
            </a:pPr>
            <a:r>
              <a:rPr lang="it-IT" sz="2400" dirty="0">
                <a:latin typeface="Georgia" panose="02040502050405020303" pitchFamily="18" charset="0"/>
              </a:rPr>
              <a:t>- Aumento apporto proteico</a:t>
            </a:r>
          </a:p>
          <a:p>
            <a:pPr marL="0" indent="0">
              <a:buNone/>
            </a:pPr>
            <a:r>
              <a:rPr lang="it-IT" sz="2400" dirty="0">
                <a:latin typeface="Georgia" panose="02040502050405020303" pitchFamily="18" charset="0"/>
              </a:rPr>
              <a:t>- Monitoraggio multidisciplinare ravvicinato e continuo</a:t>
            </a:r>
          </a:p>
        </p:txBody>
      </p:sp>
    </p:spTree>
    <p:extLst>
      <p:ext uri="{BB962C8B-B14F-4D97-AF65-F5344CB8AC3E}">
        <p14:creationId xmlns:p14="http://schemas.microsoft.com/office/powerpoint/2010/main" val="1915136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62D8F0DF-420D-B967-24C7-1DBD87DE595C}"/>
              </a:ext>
            </a:extLst>
          </p:cNvPr>
          <p:cNvSpPr txBox="1"/>
          <p:nvPr/>
        </p:nvSpPr>
        <p:spPr>
          <a:xfrm>
            <a:off x="579092" y="526938"/>
            <a:ext cx="11033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atin typeface="ACADEMY ENGRAVED LET PLAIN:1.0" panose="02000000000000000000" pitchFamily="2" charset="0"/>
              </a:rPr>
              <a:t>TAKE HOME MESSAGE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98E78B3-C307-728A-FB0A-8891D02F6FBF}"/>
              </a:ext>
            </a:extLst>
          </p:cNvPr>
          <p:cNvSpPr txBox="1">
            <a:spLocks/>
          </p:cNvSpPr>
          <p:nvPr/>
        </p:nvSpPr>
        <p:spPr>
          <a:xfrm>
            <a:off x="579092" y="1741985"/>
            <a:ext cx="10058400" cy="3760891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>
                <a:latin typeface="Georgia" panose="02040502050405020303" pitchFamily="18" charset="0"/>
              </a:rPr>
              <a:t>Indispensabile</a:t>
            </a:r>
            <a:r>
              <a:rPr lang="it-IT" sz="2400" dirty="0">
                <a:latin typeface="Georgia" panose="02040502050405020303" pitchFamily="18" charset="0"/>
              </a:rPr>
              <a:t> lavoro del team multidisciplinare (cause WR/IWL)</a:t>
            </a:r>
          </a:p>
          <a:p>
            <a:r>
              <a:rPr lang="it-IT" sz="2400" dirty="0">
                <a:latin typeface="Georgia" panose="02040502050405020303" pitchFamily="18" charset="0"/>
              </a:rPr>
              <a:t>Adeguato e approfondito </a:t>
            </a:r>
            <a:r>
              <a:rPr lang="it-IT" sz="2400" b="1" dirty="0">
                <a:latin typeface="Georgia" panose="02040502050405020303" pitchFamily="18" charset="0"/>
              </a:rPr>
              <a:t>studio anatomico/funzionale</a:t>
            </a:r>
          </a:p>
          <a:p>
            <a:r>
              <a:rPr lang="it-IT" sz="2400" dirty="0">
                <a:latin typeface="Georgia" panose="02040502050405020303" pitchFamily="18" charset="0"/>
              </a:rPr>
              <a:t>Coordinamento nelle </a:t>
            </a:r>
            <a:r>
              <a:rPr lang="it-IT" sz="2400" b="1" dirty="0">
                <a:latin typeface="Georgia" panose="02040502050405020303" pitchFamily="18" charset="0"/>
              </a:rPr>
              <a:t>scelte tecniche </a:t>
            </a:r>
            <a:r>
              <a:rPr lang="it-IT" sz="2400" dirty="0">
                <a:latin typeface="Georgia" panose="02040502050405020303" pitchFamily="18" charset="0"/>
              </a:rPr>
              <a:t>e </a:t>
            </a:r>
            <a:r>
              <a:rPr lang="it-IT" sz="2400" b="1" dirty="0">
                <a:latin typeface="Georgia" panose="02040502050405020303" pitchFamily="18" charset="0"/>
              </a:rPr>
              <a:t>nutrizionali</a:t>
            </a:r>
          </a:p>
          <a:p>
            <a:r>
              <a:rPr lang="it-IT" sz="2400" dirty="0">
                <a:latin typeface="Georgia" panose="02040502050405020303" pitchFamily="18" charset="0"/>
              </a:rPr>
              <a:t>Educazione del pz </a:t>
            </a:r>
            <a:r>
              <a:rPr lang="it-IT" sz="2400" dirty="0" err="1">
                <a:latin typeface="Georgia" panose="02040502050405020303" pitchFamily="18" charset="0"/>
              </a:rPr>
              <a:t>pre</a:t>
            </a:r>
            <a:r>
              <a:rPr lang="it-IT" sz="2400" dirty="0">
                <a:latin typeface="Georgia" panose="02040502050405020303" pitchFamily="18" charset="0"/>
              </a:rPr>
              <a:t> e post-intervento </a:t>
            </a:r>
            <a:r>
              <a:rPr lang="it-IT" sz="2400" b="1" dirty="0">
                <a:latin typeface="Georgia" panose="02040502050405020303" pitchFamily="18" charset="0"/>
              </a:rPr>
              <a:t>malassorbitivo</a:t>
            </a:r>
          </a:p>
          <a:p>
            <a:r>
              <a:rPr lang="it-IT" sz="2400" dirty="0">
                <a:latin typeface="Georgia" panose="02040502050405020303" pitchFamily="18" charset="0"/>
              </a:rPr>
              <a:t>Garanzia e necessità </a:t>
            </a:r>
            <a:r>
              <a:rPr lang="it-IT" sz="2400" b="1" dirty="0">
                <a:latin typeface="Georgia" panose="02040502050405020303" pitchFamily="18" charset="0"/>
              </a:rPr>
              <a:t>follow-up</a:t>
            </a:r>
            <a:r>
              <a:rPr lang="it-IT" sz="2400" dirty="0">
                <a:latin typeface="Georgia" panose="02040502050405020303" pitchFamily="18" charset="0"/>
              </a:rPr>
              <a:t> a </a:t>
            </a:r>
            <a:r>
              <a:rPr lang="it-IT" sz="2400" b="1" dirty="0">
                <a:latin typeface="Georgia" panose="02040502050405020303" pitchFamily="18" charset="0"/>
              </a:rPr>
              <a:t>lungo termine</a:t>
            </a:r>
          </a:p>
        </p:txBody>
      </p:sp>
    </p:spTree>
    <p:extLst>
      <p:ext uri="{BB962C8B-B14F-4D97-AF65-F5344CB8AC3E}">
        <p14:creationId xmlns:p14="http://schemas.microsoft.com/office/powerpoint/2010/main" val="2625567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zie manoscritto lettering testo nel modulo di cuore. grazie voi nel  italiano linguaggio. inchiostro illustrazione. moderno spazzola  calligrafia. isolato su bianca sfondo. gratitudine parole 19481235 Arte  vettoriale a Vecteezy">
            <a:extLst>
              <a:ext uri="{FF2B5EF4-FFF2-40B4-BE49-F238E27FC236}">
                <a16:creationId xmlns:a16="http://schemas.microsoft.com/office/drawing/2014/main" id="{E81BFD44-6367-E768-90EB-0255E6763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441" y="1419957"/>
            <a:ext cx="5867148" cy="401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4998D2D8-FA2A-3C5A-8505-5A4E5463D2BE}"/>
              </a:ext>
            </a:extLst>
          </p:cNvPr>
          <p:cNvSpPr txBox="1">
            <a:spLocks/>
          </p:cNvSpPr>
          <p:nvPr/>
        </p:nvSpPr>
        <p:spPr>
          <a:xfrm>
            <a:off x="547686" y="489698"/>
            <a:ext cx="6017562" cy="15440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>
                <a:latin typeface="Georgia" panose="02040502050405020303" pitchFamily="18" charset="0"/>
              </a:rPr>
              <a:t>Definizione di Chirurgia di Revisione</a:t>
            </a:r>
          </a:p>
        </p:txBody>
      </p:sp>
      <p:pic>
        <p:nvPicPr>
          <p:cNvPr id="6" name="Picture 8" descr="Weight Regain After Bariatric Surgery: What to Do">
            <a:extLst>
              <a:ext uri="{FF2B5EF4-FFF2-40B4-BE49-F238E27FC236}">
                <a16:creationId xmlns:a16="http://schemas.microsoft.com/office/drawing/2014/main" id="{DCED2DF7-CCE7-5481-DBA6-A65AA6901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2446" y="1723292"/>
            <a:ext cx="4795285" cy="312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51E28D17-905A-D460-EBF1-67130E6B5DE1}"/>
              </a:ext>
            </a:extLst>
          </p:cNvPr>
          <p:cNvSpPr txBox="1">
            <a:spLocks/>
          </p:cNvSpPr>
          <p:nvPr/>
        </p:nvSpPr>
        <p:spPr>
          <a:xfrm>
            <a:off x="289452" y="2031456"/>
            <a:ext cx="6534029" cy="394622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kern="1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necessità di revisione chirurgia può essere necessario a causa di: </a:t>
            </a:r>
          </a:p>
          <a:p>
            <a:pPr marL="342900" indent="-342900">
              <a:buAutoNum type="arabicPeriod"/>
            </a:pPr>
            <a:r>
              <a:rPr lang="it-IT" sz="1800" b="1" kern="1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Complicazioni chirurgiche: </a:t>
            </a:r>
            <a:r>
              <a:rPr lang="it-IT" sz="1800" kern="1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compresi problemi tecnici derivanti dall’intervento </a:t>
            </a:r>
            <a:r>
              <a:rPr lang="it-IT" sz="1800" kern="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bariatrico</a:t>
            </a:r>
            <a:r>
              <a:rPr lang="it-IT" sz="18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precedente (primitivo). </a:t>
            </a:r>
            <a:r>
              <a:rPr lang="it-IT" sz="1800" kern="1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 possono presentarsi come gravi sintomi gastrointestinali reflusso, nausea, vomito, disfagia o incapacità di tollerare alimenti solidi.</a:t>
            </a:r>
          </a:p>
          <a:p>
            <a:pPr marL="342900" indent="-342900">
              <a:buAutoNum type="arabicPeriod"/>
            </a:pPr>
            <a:r>
              <a:rPr lang="it-IT" sz="1800" b="1" kern="1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Complicazioni mediche</a:t>
            </a:r>
            <a:r>
              <a:rPr lang="it-IT" sz="1800" b="1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it-IT" sz="1800" kern="1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complicanze della procedura primaria, tra cui deficit macro e micronutrienti; anemia, malnutrizione e alterazioni metaboliche come ipoglicemie refrattarie alle terapie medico/nutrizionali</a:t>
            </a:r>
          </a:p>
          <a:p>
            <a:pPr marL="342900" indent="-342900">
              <a:buAutoNum type="arabicPeriod"/>
            </a:pPr>
            <a:r>
              <a:rPr lang="it-IT" sz="1800" kern="1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1800" b="1" kern="1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fallimento </a:t>
            </a:r>
            <a:r>
              <a:rPr lang="it-IT" sz="1800" kern="1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dell'intervento primario a fornire adeguata, stabile e duratura perdita di peso o una significativa ripresa di peso, spesso con concomitante ricomparsa di comorbilità </a:t>
            </a:r>
            <a:r>
              <a:rPr lang="it-IT" sz="1800" kern="1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</a:t>
            </a:r>
            <a:r>
              <a:rPr lang="it-IT" sz="1800" kern="1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-operatorie</a:t>
            </a:r>
          </a:p>
        </p:txBody>
      </p:sp>
    </p:spTree>
    <p:extLst>
      <p:ext uri="{BB962C8B-B14F-4D97-AF65-F5344CB8AC3E}">
        <p14:creationId xmlns:p14="http://schemas.microsoft.com/office/powerpoint/2010/main" val="3938544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6660D9-6BB0-7114-117B-04FA3D70BA98}"/>
              </a:ext>
            </a:extLst>
          </p:cNvPr>
          <p:cNvSpPr txBox="1"/>
          <p:nvPr/>
        </p:nvSpPr>
        <p:spPr>
          <a:xfrm>
            <a:off x="341376" y="284726"/>
            <a:ext cx="7595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latin typeface="Georgia" panose="02040502050405020303" pitchFamily="18" charset="0"/>
              </a:rPr>
              <a:t>Chirurgia di Revisione </a:t>
            </a:r>
            <a:r>
              <a:rPr lang="it-IT" sz="2800" b="1" i="0" dirty="0">
                <a:solidFill>
                  <a:srgbClr val="000000"/>
                </a:solidFill>
                <a:effectLst/>
                <a:latin typeface="ACADEMY ENGRAVED LET PLAIN:1.0" panose="02000000000000000000" pitchFamily="2" charset="0"/>
              </a:rPr>
              <a:t>: PERCHE’?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F118C4-4BEA-1E92-637A-89B1FDF00410}"/>
              </a:ext>
            </a:extLst>
          </p:cNvPr>
          <p:cNvSpPr txBox="1"/>
          <p:nvPr/>
        </p:nvSpPr>
        <p:spPr>
          <a:xfrm>
            <a:off x="218673" y="1210282"/>
            <a:ext cx="11754654" cy="447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it-IT" sz="1600" b="1" dirty="0">
                <a:latin typeface="Georgia" panose="02040502050405020303" pitchFamily="18" charset="0"/>
              </a:rPr>
              <a:t>Numero crescente di interventi primari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latin typeface="Georgia" panose="02040502050405020303" pitchFamily="18" charset="0"/>
              </a:rPr>
              <a:t>      Negli ultimi 15–20 anni, la chirurgia </a:t>
            </a:r>
            <a:r>
              <a:rPr lang="it-IT" sz="1600" dirty="0" err="1">
                <a:latin typeface="Georgia" panose="02040502050405020303" pitchFamily="18" charset="0"/>
              </a:rPr>
              <a:t>bariatrica</a:t>
            </a:r>
            <a:r>
              <a:rPr lang="it-IT" sz="1600" dirty="0">
                <a:latin typeface="Georgia" panose="02040502050405020303" pitchFamily="18" charset="0"/>
              </a:rPr>
              <a:t> è aumentata esponenzialmente. </a:t>
            </a:r>
            <a:br>
              <a:rPr lang="it-IT" sz="1600" dirty="0">
                <a:latin typeface="Georgia" panose="02040502050405020303" pitchFamily="18" charset="0"/>
              </a:rPr>
            </a:br>
            <a:endParaRPr lang="it-IT" sz="16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it-IT" sz="1600" b="1" dirty="0">
                <a:latin typeface="Georgia" panose="02040502050405020303" pitchFamily="18" charset="0"/>
              </a:rPr>
              <a:t>Insuccesso dell’intervento primario</a:t>
            </a:r>
            <a:endParaRPr lang="it-IT" sz="1600" dirty="0"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it-IT" sz="1600" dirty="0">
                <a:latin typeface="Georgia" panose="02040502050405020303" pitchFamily="18" charset="0"/>
              </a:rPr>
              <a:t>      Ripresa di peso (weight </a:t>
            </a:r>
            <a:r>
              <a:rPr lang="it-IT" sz="1600" dirty="0" err="1">
                <a:latin typeface="Georgia" panose="02040502050405020303" pitchFamily="18" charset="0"/>
              </a:rPr>
              <a:t>regain</a:t>
            </a:r>
            <a:r>
              <a:rPr lang="it-IT" sz="1600" dirty="0">
                <a:latin typeface="Georgia" panose="02040502050405020303" pitchFamily="18" charset="0"/>
              </a:rPr>
              <a:t>) o perdita di peso insufficiente (</a:t>
            </a:r>
            <a:r>
              <a:rPr lang="it-IT" sz="1600" dirty="0" err="1">
                <a:latin typeface="Georgia" panose="02040502050405020303" pitchFamily="18" charset="0"/>
              </a:rPr>
              <a:t>inadequate</a:t>
            </a:r>
            <a:r>
              <a:rPr lang="it-IT" sz="1600" dirty="0">
                <a:latin typeface="Georgia" panose="02040502050405020303" pitchFamily="18" charset="0"/>
              </a:rPr>
              <a:t> weight </a:t>
            </a:r>
            <a:r>
              <a:rPr lang="it-IT" sz="1600" dirty="0" err="1">
                <a:latin typeface="Georgia" panose="02040502050405020303" pitchFamily="18" charset="0"/>
              </a:rPr>
              <a:t>loss</a:t>
            </a:r>
            <a:r>
              <a:rPr lang="it-IT" sz="1600" dirty="0">
                <a:latin typeface="Georgia" panose="02040502050405020303" pitchFamily="18" charset="0"/>
              </a:rPr>
              <a:t>). </a:t>
            </a:r>
            <a:br>
              <a:rPr lang="it-IT" sz="1600" dirty="0">
                <a:latin typeface="Georgia" panose="02040502050405020303" pitchFamily="18" charset="0"/>
              </a:rPr>
            </a:br>
            <a:endParaRPr lang="it-IT" sz="16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it-IT" sz="1600" b="1" dirty="0">
                <a:latin typeface="Georgia" panose="02040502050405020303" pitchFamily="18" charset="0"/>
              </a:rPr>
              <a:t>Evoluzione delle tecniche e nuove evidenze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latin typeface="Georgia" panose="02040502050405020303" pitchFamily="18" charset="0"/>
              </a:rPr>
              <a:t>      Tecniche più moderne (es. SAGI, SAJI, SADIS, SADI) sono considerate più efficaci o meglio tollerate. </a:t>
            </a:r>
            <a:br>
              <a:rPr lang="it-IT" sz="1600" dirty="0">
                <a:latin typeface="Georgia" panose="02040502050405020303" pitchFamily="18" charset="0"/>
              </a:rPr>
            </a:br>
            <a:endParaRPr lang="it-IT" sz="16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it-IT" sz="1600" b="1" dirty="0">
                <a:latin typeface="Georgia" panose="02040502050405020303" pitchFamily="18" charset="0"/>
              </a:rPr>
              <a:t>Maggiore consapevolezza e aspettative del paziente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latin typeface="Georgia" panose="02040502050405020303" pitchFamily="18" charset="0"/>
              </a:rPr>
              <a:t>      I pazienti oggi sono più informati e più esigenti in termini di qualità di vita e risultati a lungo termine.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endParaRPr lang="it-IT" sz="1600" dirty="0">
              <a:latin typeface="Georgia" panose="02040502050405020303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691DC1C-5A1D-5755-5DDB-176B8D1E6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469" y="284726"/>
            <a:ext cx="2750858" cy="275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12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F83FC2-F28B-54D1-EC2E-FEBED19E1498}"/>
              </a:ext>
            </a:extLst>
          </p:cNvPr>
          <p:cNvSpPr txBox="1"/>
          <p:nvPr/>
        </p:nvSpPr>
        <p:spPr>
          <a:xfrm>
            <a:off x="350436" y="2060122"/>
            <a:ext cx="6562428" cy="280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it-IT" sz="2000" dirty="0">
                <a:latin typeface="Georgia" panose="02040502050405020303" pitchFamily="18" charset="0"/>
              </a:rPr>
              <a:t>Intervento malassorbitivo standardizzato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it-IT" sz="2000" dirty="0">
                <a:latin typeface="Georgia" panose="02040502050405020303" pitchFamily="18" charset="0"/>
              </a:rPr>
              <a:t>Tecnicamente «semplice»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it-IT" sz="2000" dirty="0">
                <a:latin typeface="Georgia" panose="02040502050405020303" pitchFamily="18" charset="0"/>
              </a:rPr>
              <a:t>Basso rischio complicanze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it-IT" sz="2000" dirty="0">
                <a:latin typeface="Georgia" panose="02040502050405020303" pitchFamily="18" charset="0"/>
              </a:rPr>
              <a:t>Reversibilità possibile seppur complessa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it-IT" sz="2000" dirty="0">
                <a:latin typeface="Georgia" panose="02040502050405020303" pitchFamily="18" charset="0"/>
              </a:rPr>
              <a:t>Basso rischio RGE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it-IT" sz="2000" dirty="0">
              <a:latin typeface="Georgia" panose="02040502050405020303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08E0D84-66A4-70B4-86CC-0A545EFB9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950" y="368969"/>
            <a:ext cx="4333613" cy="571072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319F79E-E634-6780-D106-C6DD529B73F8}"/>
              </a:ext>
            </a:extLst>
          </p:cNvPr>
          <p:cNvSpPr txBox="1"/>
          <p:nvPr/>
        </p:nvSpPr>
        <p:spPr>
          <a:xfrm>
            <a:off x="614362" y="949481"/>
            <a:ext cx="1857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latin typeface="ACADEMY ENGRAVED LET PLAIN:1.0" panose="02000000000000000000" pitchFamily="2" charset="0"/>
              </a:rPr>
              <a:t>SAGI</a:t>
            </a:r>
          </a:p>
        </p:txBody>
      </p:sp>
    </p:spTree>
    <p:extLst>
      <p:ext uri="{BB962C8B-B14F-4D97-AF65-F5344CB8AC3E}">
        <p14:creationId xmlns:p14="http://schemas.microsoft.com/office/powerpoint/2010/main" val="1844107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190B12-79B5-F086-C3A9-36EE545134D1}"/>
              </a:ext>
            </a:extLst>
          </p:cNvPr>
          <p:cNvSpPr txBox="1"/>
          <p:nvPr/>
        </p:nvSpPr>
        <p:spPr>
          <a:xfrm>
            <a:off x="-30535" y="116632"/>
            <a:ext cx="2340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atin typeface="ACADEMY ENGRAVED LET PLAIN:1.0" panose="02000000000000000000" pitchFamily="2" charset="0"/>
              </a:rPr>
              <a:t>SAGI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F83FC2-F28B-54D1-EC2E-FEBED19E1498}"/>
              </a:ext>
            </a:extLst>
          </p:cNvPr>
          <p:cNvSpPr txBox="1"/>
          <p:nvPr/>
        </p:nvSpPr>
        <p:spPr>
          <a:xfrm>
            <a:off x="2597978" y="142432"/>
            <a:ext cx="7920880" cy="57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1. Intervento malassorbitivo standardizzato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3A0BEE-AAF7-F2CC-83CE-BB113C741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424" y="1196752"/>
            <a:ext cx="3348064" cy="489654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1A61880-5A82-CECD-673D-37B57CA4A6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300"/>
          <a:stretch/>
        </p:blipFill>
        <p:spPr>
          <a:xfrm>
            <a:off x="424157" y="3635601"/>
            <a:ext cx="2988937" cy="245674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01C36CA-4BCC-8AB7-EEE5-FC154D177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03" y="2792585"/>
            <a:ext cx="3023696" cy="105213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D487A6B-E9CB-DFD0-CAB9-2C35D63413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59" b="-1"/>
          <a:stretch/>
        </p:blipFill>
        <p:spPr>
          <a:xfrm>
            <a:off x="3509345" y="2759254"/>
            <a:ext cx="3208962" cy="338251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C879D36-87CF-154B-D632-5891A214F2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07"/>
          <a:stretch/>
        </p:blipFill>
        <p:spPr>
          <a:xfrm>
            <a:off x="118611" y="657333"/>
            <a:ext cx="5977390" cy="21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93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190B12-79B5-F086-C3A9-36EE545134D1}"/>
              </a:ext>
            </a:extLst>
          </p:cNvPr>
          <p:cNvSpPr txBox="1"/>
          <p:nvPr/>
        </p:nvSpPr>
        <p:spPr>
          <a:xfrm>
            <a:off x="-30535" y="116632"/>
            <a:ext cx="2340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atin typeface="ACADEMY ENGRAVED LET PLAIN:1.0" panose="02000000000000000000" pitchFamily="2" charset="0"/>
              </a:rPr>
              <a:t>SAGI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F83FC2-F28B-54D1-EC2E-FEBED19E1498}"/>
              </a:ext>
            </a:extLst>
          </p:cNvPr>
          <p:cNvSpPr txBox="1"/>
          <p:nvPr/>
        </p:nvSpPr>
        <p:spPr>
          <a:xfrm>
            <a:off x="2855640" y="179348"/>
            <a:ext cx="6763848" cy="57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2. Tecnicamente «semplice» (più…..)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513E916-EFA0-41DC-65F6-3A9B4C4CED52}"/>
              </a:ext>
            </a:extLst>
          </p:cNvPr>
          <p:cNvSpPr txBox="1"/>
          <p:nvPr/>
        </p:nvSpPr>
        <p:spPr>
          <a:xfrm>
            <a:off x="6076950" y="947004"/>
            <a:ext cx="6115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 dirty="0"/>
              <a:t>«SAGI è più facile da eseguire rispetto a BPD, DS and SADI-S»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4D9C0FDA-4FBE-0172-5D79-A98587978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4464" y="1988840"/>
            <a:ext cx="2719975" cy="389001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6AD09E8-C6B6-F3D7-F876-D91585D2B7F4}"/>
              </a:ext>
            </a:extLst>
          </p:cNvPr>
          <p:cNvSpPr txBox="1"/>
          <p:nvPr/>
        </p:nvSpPr>
        <p:spPr>
          <a:xfrm>
            <a:off x="9408368" y="6309320"/>
            <a:ext cx="1512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latin typeface="ACADEMY ENGRAVED LET PLAIN:1.0" panose="02000000000000000000" pitchFamily="2" charset="0"/>
              </a:rPr>
              <a:t>SADI-S</a:t>
            </a:r>
            <a:endParaRPr lang="it-IT" b="1" dirty="0">
              <a:latin typeface="ACADEMY ENGRAVED LET PLAIN:1.0" panose="02000000000000000000" pitchFamily="2" charset="0"/>
            </a:endParaRPr>
          </a:p>
        </p:txBody>
      </p:sp>
      <p:pic>
        <p:nvPicPr>
          <p:cNvPr id="9218" name="Picture 2" descr="Laparoscopic biliopancreatic Diversion | Morbid Obesity">
            <a:extLst>
              <a:ext uri="{FF2B5EF4-FFF2-40B4-BE49-F238E27FC236}">
                <a16:creationId xmlns:a16="http://schemas.microsoft.com/office/drawing/2014/main" id="{F92A7B55-D003-0025-39DC-C1E0A63F4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47" y="1261612"/>
            <a:ext cx="3556655" cy="485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D55C8BE-4313-4B7C-AF5F-B7BBB47AFAB7}"/>
              </a:ext>
            </a:extLst>
          </p:cNvPr>
          <p:cNvSpPr txBox="1"/>
          <p:nvPr/>
        </p:nvSpPr>
        <p:spPr>
          <a:xfrm>
            <a:off x="983432" y="6225348"/>
            <a:ext cx="1512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ACADEMY ENGRAVED LET PLAIN:1.0" panose="02000000000000000000" pitchFamily="2" charset="0"/>
              </a:rPr>
              <a:t>DBP</a:t>
            </a:r>
          </a:p>
        </p:txBody>
      </p:sp>
      <p:pic>
        <p:nvPicPr>
          <p:cNvPr id="9220" name="Picture 4" descr="Biliopancreatic Diversion with Duodenal Switch">
            <a:extLst>
              <a:ext uri="{FF2B5EF4-FFF2-40B4-BE49-F238E27FC236}">
                <a16:creationId xmlns:a16="http://schemas.microsoft.com/office/drawing/2014/main" id="{A23D0145-8BE3-1D50-0D75-DC90B9942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915" y="1355024"/>
            <a:ext cx="3022070" cy="466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5388EF8-639C-2D8E-1F5E-9D52AC6333F5}"/>
              </a:ext>
            </a:extLst>
          </p:cNvPr>
          <p:cNvSpPr txBox="1"/>
          <p:nvPr/>
        </p:nvSpPr>
        <p:spPr>
          <a:xfrm>
            <a:off x="5339916" y="6309320"/>
            <a:ext cx="1512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ACADEMY ENGRAVED LET PLAIN:1.0" panose="02000000000000000000" pitchFamily="2" charset="0"/>
              </a:rPr>
              <a:t>DBP - DS</a:t>
            </a:r>
          </a:p>
        </p:txBody>
      </p:sp>
    </p:spTree>
    <p:extLst>
      <p:ext uri="{BB962C8B-B14F-4D97-AF65-F5344CB8AC3E}">
        <p14:creationId xmlns:p14="http://schemas.microsoft.com/office/powerpoint/2010/main" val="1536569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190B12-79B5-F086-C3A9-36EE545134D1}"/>
              </a:ext>
            </a:extLst>
          </p:cNvPr>
          <p:cNvSpPr txBox="1"/>
          <p:nvPr/>
        </p:nvSpPr>
        <p:spPr>
          <a:xfrm>
            <a:off x="-30535" y="116632"/>
            <a:ext cx="2340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atin typeface="ACADEMY ENGRAVED LET PLAIN:1.0" panose="02000000000000000000" pitchFamily="2" charset="0"/>
              </a:rPr>
              <a:t>SAGI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880" y="702659"/>
            <a:ext cx="5751144" cy="545268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F83FC2-F28B-54D1-EC2E-FEBED19E1498}"/>
              </a:ext>
            </a:extLst>
          </p:cNvPr>
          <p:cNvSpPr txBox="1"/>
          <p:nvPr/>
        </p:nvSpPr>
        <p:spPr>
          <a:xfrm>
            <a:off x="3359696" y="0"/>
            <a:ext cx="5112568" cy="57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3. Minor rischio complicanze</a:t>
            </a:r>
          </a:p>
        </p:txBody>
      </p:sp>
    </p:spTree>
    <p:extLst>
      <p:ext uri="{BB962C8B-B14F-4D97-AF65-F5344CB8AC3E}">
        <p14:creationId xmlns:p14="http://schemas.microsoft.com/office/powerpoint/2010/main" val="2466332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190B12-79B5-F086-C3A9-36EE545134D1}"/>
              </a:ext>
            </a:extLst>
          </p:cNvPr>
          <p:cNvSpPr txBox="1"/>
          <p:nvPr/>
        </p:nvSpPr>
        <p:spPr>
          <a:xfrm>
            <a:off x="-30535" y="116632"/>
            <a:ext cx="2340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atin typeface="ACADEMY ENGRAVED LET PLAIN:1.0" panose="02000000000000000000" pitchFamily="2" charset="0"/>
              </a:rPr>
              <a:t>SAGI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F83FC2-F28B-54D1-EC2E-FEBED19E1498}"/>
              </a:ext>
            </a:extLst>
          </p:cNvPr>
          <p:cNvSpPr txBox="1"/>
          <p:nvPr/>
        </p:nvSpPr>
        <p:spPr>
          <a:xfrm>
            <a:off x="3071664" y="136805"/>
            <a:ext cx="7704856" cy="57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4. Reversibilità possibile seppur complessa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291DA84-CC5A-878E-708D-C4AD56D83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0" y="2085393"/>
            <a:ext cx="6858412" cy="268721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BEC68B6-F34A-5514-AE15-85C3F1B1D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3"/>
          <a:stretch/>
        </p:blipFill>
        <p:spPr>
          <a:xfrm>
            <a:off x="7372712" y="1085627"/>
            <a:ext cx="4369315" cy="468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04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190B12-79B5-F086-C3A9-36EE545134D1}"/>
              </a:ext>
            </a:extLst>
          </p:cNvPr>
          <p:cNvSpPr txBox="1"/>
          <p:nvPr/>
        </p:nvSpPr>
        <p:spPr>
          <a:xfrm>
            <a:off x="-30535" y="116632"/>
            <a:ext cx="2340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atin typeface="ACADEMY ENGRAVED LET PLAIN:1.0" panose="02000000000000000000" pitchFamily="2" charset="0"/>
              </a:rPr>
              <a:t>SAGI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F83FC2-F28B-54D1-EC2E-FEBED19E1498}"/>
              </a:ext>
            </a:extLst>
          </p:cNvPr>
          <p:cNvSpPr txBox="1"/>
          <p:nvPr/>
        </p:nvSpPr>
        <p:spPr>
          <a:xfrm>
            <a:off x="3028950" y="188640"/>
            <a:ext cx="5400600" cy="57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5. Basso rischio RGE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5417FB3-AE24-9B51-B882-77B3B183DD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9" y="1350367"/>
            <a:ext cx="3086083" cy="406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DDA82FCF-FF1B-2233-D48B-E1246BCCE8DC}"/>
              </a:ext>
            </a:extLst>
          </p:cNvPr>
          <p:cNvGrpSpPr/>
          <p:nvPr/>
        </p:nvGrpSpPr>
        <p:grpSpPr>
          <a:xfrm>
            <a:off x="4424424" y="886073"/>
            <a:ext cx="5400600" cy="2144464"/>
            <a:chOff x="4007768" y="4344724"/>
            <a:chExt cx="5437874" cy="2264798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E8276AF-BAE0-EF30-D661-6F9EC9D45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768" y="4344724"/>
              <a:ext cx="5437874" cy="2264798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1798CCDA-08FA-1788-7D49-F6A65A6C831F}"/>
                </a:ext>
              </a:extLst>
            </p:cNvPr>
            <p:cNvSpPr/>
            <p:nvPr/>
          </p:nvSpPr>
          <p:spPr>
            <a:xfrm>
              <a:off x="5879976" y="6309320"/>
              <a:ext cx="3493658" cy="3002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pic>
        <p:nvPicPr>
          <p:cNvPr id="12" name="Immagine 11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87EE9197-7674-FD95-F709-FC4A8F3CE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24" y="3178342"/>
            <a:ext cx="5213851" cy="258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083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4874</TotalTime>
  <Words>477</Words>
  <Application>Microsoft Macintosh PowerPoint</Application>
  <PresentationFormat>Widescreen</PresentationFormat>
  <Paragraphs>65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ACADEMY ENGRAVED LET PLAIN:1.0</vt:lpstr>
      <vt:lpstr>Calibri</vt:lpstr>
      <vt:lpstr>Georgia</vt:lpstr>
      <vt:lpstr>Wingdings</vt:lpstr>
      <vt:lpstr>RetrospectVTI</vt:lpstr>
      <vt:lpstr>SAGI E SAJI COME CHIRURGIA DI REVISIONE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cristiano giardiello</cp:lastModifiedBy>
  <cp:revision>28</cp:revision>
  <dcterms:created xsi:type="dcterms:W3CDTF">2022-02-27T17:36:31Z</dcterms:created>
  <dcterms:modified xsi:type="dcterms:W3CDTF">2025-05-08T16:13:43Z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